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2" r:id="rId5"/>
    <p:sldId id="263" r:id="rId6"/>
    <p:sldId id="259" r:id="rId7"/>
    <p:sldId id="266" r:id="rId8"/>
    <p:sldId id="280" r:id="rId9"/>
    <p:sldId id="274" r:id="rId10"/>
    <p:sldId id="275" r:id="rId11"/>
    <p:sldId id="278" r:id="rId12"/>
    <p:sldId id="279" r:id="rId13"/>
    <p:sldId id="264" r:id="rId14"/>
    <p:sldId id="268" r:id="rId15"/>
    <p:sldId id="270" r:id="rId16"/>
    <p:sldId id="260" r:id="rId17"/>
    <p:sldId id="267" r:id="rId18"/>
    <p:sldId id="271" r:id="rId19"/>
    <p:sldId id="269" r:id="rId20"/>
    <p:sldId id="265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91"/>
  </p:normalViewPr>
  <p:slideViewPr>
    <p:cSldViewPr snapToGrid="0" snapToObjects="1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0C3D7-7216-7D10-6A6F-826444A00C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47241" y="3409049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47241" y="5612525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5911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3D61-6B40-A0DB-1DF1-68F2699E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A213A-85D9-A2A7-B175-F285B570A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5B39C-7C5A-5C83-4811-842EB5CE2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F7DB3-70F0-5F2B-526B-56379E1A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73720-6B01-D80D-C2D3-A19C4FB4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5ABCA-B917-0638-A921-CB4985F1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9F86-A037-3C21-B31E-4E837E10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C6EDE-1575-29AD-B81D-AEAAE421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82036-133D-68F8-41F0-0FACDDD60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39FAF-CBB3-A153-5B23-E72402F74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C504D-8C04-4609-363A-2CD76ECFD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31F0C-AA91-FAA7-A4EB-CFA1E26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C071F-39D0-2351-9691-CAA9B57A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1BD54-7CC2-A023-5A15-DB809B63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8855-82D6-B5BF-30FD-73FF75E5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3F076-FD3F-8B90-C211-4FB5FC24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4592E-41E3-C1BC-80A3-6AD1C59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9A489-8CF7-7A06-4E61-813D0FC4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8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8E405-09EF-E44C-920A-F628DF59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F7B21-7F31-2181-94DF-99B57A53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EEDD5-1EE6-CE97-DEE4-800B74E7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6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EEB-279C-547D-D65B-8F2617FC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03BB-51CB-21BF-2F00-F5E543B4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4F819-E7EF-6ED1-5436-D73B7B8E6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A4E9F-B480-42A6-6518-0433E9C2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AE8BD-7B4C-5D5B-E1D0-4F54ABD8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4BF9D-A842-4B0A-4360-822230BA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6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64D3-22A8-3071-17A3-A3E96975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178E3-8886-E474-0E5B-56D75DDBD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A11C5-85AB-7CC9-EFA1-EACDF5129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23393-29F2-C9BC-9E0F-DC26C496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EFFD4-A1AE-0BAA-8E5D-C6E48954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1403C-F1C2-2A0B-6ACB-9BF25668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32F3-B7AC-14AF-6D4D-497C1D84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D959F-2C3F-C1B2-4135-71124F3E0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8BA66-8D75-844F-23C6-42763482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8223B-3972-BBFA-9586-C2589285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0D3E5-3D12-FD3C-985D-C8C9715C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6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03AF1-BA83-2CDC-2038-7E950C9F0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B01A-65D1-9E50-A828-CB20B32F3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4082-2555-1DC4-56D8-55F759ED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8877-F1B7-2D8F-BD7C-54D7B9ED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9E955-256B-1911-F535-7F2DA9A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5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9AE52-3F78-94A4-3E33-E9E9B2AD90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8950" y="2883531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28950" y="5087007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4196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C9C1E-4F4E-2AA7-C853-B27BC8FE4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0749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5824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8EF0F-55EB-3014-6A98-1E26864F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4986" y="2472560"/>
            <a:ext cx="7993117" cy="95644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83234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4975E6-834F-CF24-32DD-8942122431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71629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97848-E501-D053-D594-037321124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7" y="-1"/>
            <a:ext cx="12172951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 b="0" i="0"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09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618BB-9F26-F7B3-2333-DF8078C1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73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A1949-A4C6-AC4B-6BE0-9512CC8E8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259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8276-5997-E323-7984-0D27A281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7994A-3593-D90F-AE08-E7CC776F6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97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053B4-7C0A-5C43-9864-CA707B19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8BB5C-6A79-C2E7-E59D-B5FC7826A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D9096-5840-3C75-DC6F-CC13CA1EC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9FFE6-89F4-B142-2DD3-22D020C8F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3C749-1036-4BC8-0C83-F86992664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4" r:id="rId3"/>
    <p:sldLayoutId id="2147483665" r:id="rId4"/>
    <p:sldLayoutId id="2147483661" r:id="rId5"/>
    <p:sldLayoutId id="2147483650" r:id="rId6"/>
    <p:sldLayoutId id="2147483660" r:id="rId7"/>
    <p:sldLayoutId id="2147483663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aa24-data2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invideo.io/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uno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video.io/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ocrative.com/" TargetMode="External"/><Relationship Id="rId4" Type="http://schemas.openxmlformats.org/officeDocument/2006/relationships/hyperlink" Target="https://suno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justin.keeler@wichita.ed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claude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x.ai/" TargetMode="External"/><Relationship Id="rId5" Type="http://schemas.openxmlformats.org/officeDocument/2006/relationships/hyperlink" Target="https://copilot.microsoft.com/" TargetMode="External"/><Relationship Id="rId4" Type="http://schemas.openxmlformats.org/officeDocument/2006/relationships/hyperlink" Target="https://gemini.google.com/ap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aa24-data1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298F-9703-3734-A6E8-73E16030B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 Action: </a:t>
            </a:r>
            <a:br>
              <a:rPr lang="en-US" dirty="0"/>
            </a:br>
            <a:r>
              <a:rPr lang="en-US" dirty="0"/>
              <a:t>AI Tools &amp; Practical 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90F0F-60DB-AB3D-4BE7-8321E7147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B. Keeler, PhD</a:t>
            </a:r>
          </a:p>
        </p:txBody>
      </p:sp>
      <p:pic>
        <p:nvPicPr>
          <p:cNvPr id="5" name="Picture 4" descr="A qr code on a rectangular surface&#10;&#10;Description automatically generated">
            <a:extLst>
              <a:ext uri="{FF2B5EF4-FFF2-40B4-BE49-F238E27FC236}">
                <a16:creationId xmlns:a16="http://schemas.microsoft.com/office/drawing/2014/main" id="{36B8B42E-754E-632C-6CFE-A64F9631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6" y="84254"/>
            <a:ext cx="3500535" cy="35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7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F5475-6AEC-B309-BF3F-9E465147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2F8-A0A6-E341-BF96-BD28FF75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BC1CF-A855-BE35-986E-9B2205A6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Description: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URL: </a:t>
            </a:r>
            <a:r>
              <a:rPr lang="en-US" dirty="0">
                <a:hlinkClick r:id="rId2"/>
              </a:rPr>
              <a:t>https://bit.ly/aa24-data2</a:t>
            </a:r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E752F-13A7-BFBF-125D-E463F3A2A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85928"/>
              </p:ext>
            </p:extLst>
          </p:nvPr>
        </p:nvGraphicFramePr>
        <p:xfrm>
          <a:off x="4885506" y="1835899"/>
          <a:ext cx="5519736" cy="36840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9868">
                  <a:extLst>
                    <a:ext uri="{9D8B030D-6E8A-4147-A177-3AD203B41FA5}">
                      <a16:colId xmlns:a16="http://schemas.microsoft.com/office/drawing/2014/main" val="1556622713"/>
                    </a:ext>
                  </a:extLst>
                </a:gridCol>
                <a:gridCol w="2759868">
                  <a:extLst>
                    <a:ext uri="{9D8B030D-6E8A-4147-A177-3AD203B41FA5}">
                      <a16:colId xmlns:a16="http://schemas.microsoft.com/office/drawing/2014/main" val="2276669319"/>
                    </a:ext>
                  </a:extLst>
                </a:gridCol>
              </a:tblGrid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PassengerID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Index of passenger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294260829"/>
                  </a:ext>
                </a:extLst>
              </a:tr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Survived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 = No, 1 = 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18789909"/>
                  </a:ext>
                </a:extLst>
              </a:tr>
              <a:tr h="2110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Ticket class: 1 = 1</a:t>
                      </a:r>
                      <a:r>
                        <a:rPr lang="en-US" sz="1400" u="none" strike="noStrike" baseline="30000" dirty="0">
                          <a:effectLst/>
                        </a:rPr>
                        <a:t>st</a:t>
                      </a:r>
                      <a:r>
                        <a:rPr lang="en-US" sz="1400" u="none" strike="noStrike" dirty="0">
                          <a:effectLst/>
                        </a:rPr>
                        <a:t>, 2 = 2</a:t>
                      </a:r>
                      <a:r>
                        <a:rPr lang="en-US" sz="1400" u="none" strike="noStrike" baseline="30000" dirty="0">
                          <a:effectLst/>
                        </a:rPr>
                        <a:t>nd</a:t>
                      </a:r>
                      <a:r>
                        <a:rPr lang="en-US" sz="1400" u="none" strike="noStrike" dirty="0">
                          <a:effectLst/>
                        </a:rPr>
                        <a:t>, 3 = 3rd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719701458"/>
                  </a:ext>
                </a:extLst>
              </a:tr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Female, Male (String)</a:t>
                      </a: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806546941"/>
                  </a:ext>
                </a:extLst>
              </a:tr>
              <a:tr h="20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 in 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152942691"/>
                  </a:ext>
                </a:extLst>
              </a:tr>
              <a:tr h="41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Sibsp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of siblings &amp; spouse aboard the Titanic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637935034"/>
                  </a:ext>
                </a:extLst>
              </a:tr>
              <a:tr h="41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Parch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of parents &amp; children aboard the Titanic (family size)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2844820507"/>
                  </a:ext>
                </a:extLst>
              </a:tr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Ticket 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039880504"/>
                  </a:ext>
                </a:extLst>
              </a:tr>
              <a:tr h="20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Passenger fare in $s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42697499"/>
                  </a:ext>
                </a:extLst>
              </a:tr>
              <a:tr h="20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Cabin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Cabin 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864086122"/>
                  </a:ext>
                </a:extLst>
              </a:tr>
              <a:tr h="41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Embarked</a:t>
                      </a: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Port of Embarkation: C = Cherbourg, Q = Queenstown, S = Southampton</a:t>
                      </a: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2642460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56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A8CAB-30CA-D1EF-3FBC-16B435AD2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6443-D1CC-7E49-E7AD-3536A276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Applied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90FB-B197-8744-F3C1-369B144EE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Segmentation: </a:t>
            </a:r>
            <a:r>
              <a:rPr lang="en-US" dirty="0"/>
              <a:t>Based on class, age, and gender, how would you segment passengers for a potential luxury cruise line? What are the key characteristics?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Risk Analysis: </a:t>
            </a:r>
            <a:r>
              <a:rPr lang="en-US" dirty="0"/>
              <a:t>What factors (e.g., age, ticket class) increases the likelihood of survival? How could these insights be used to improve emergency preparedness in modern transportation?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Modeling: </a:t>
            </a:r>
            <a:r>
              <a:rPr lang="en-US" dirty="0"/>
              <a:t>Can you predict which passengers are more likely to survive using a combination of factors like age, gender, and class?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Pricing Strategy: </a:t>
            </a:r>
            <a:r>
              <a:rPr lang="en-US" dirty="0"/>
              <a:t>Analyze how class and fare paid relate to survival rates. What can modern businesses learn about pricing strategy for different customer demographics?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Social Influence: </a:t>
            </a:r>
            <a:r>
              <a:rPr lang="en-US" dirty="0"/>
              <a:t>Investigate the survival rates by gender and age groups. How can these findings inform modern-day customer service strategies regarding preferential treatment or targeted services?</a:t>
            </a:r>
          </a:p>
        </p:txBody>
      </p:sp>
    </p:spTree>
    <p:extLst>
      <p:ext uri="{BB962C8B-B14F-4D97-AF65-F5344CB8AC3E}">
        <p14:creationId xmlns:p14="http://schemas.microsoft.com/office/powerpoint/2010/main" val="310037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7A10-F20F-BDAC-E38D-585D2927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6163-9800-38AC-B57B-1B40CF66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Recommend/Suggested AI Prompting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B0E4E5-26B6-A39E-C924-AA75276F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Segmentation: “</a:t>
            </a:r>
            <a:r>
              <a:rPr lang="en-US" dirty="0"/>
              <a:t>Group passengers by age, class, and gender. What are the common characteristics within each group?”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Risk Analysis: </a:t>
            </a:r>
            <a:r>
              <a:rPr lang="en-US" dirty="0"/>
              <a:t>“Analyze the relationship between passenger class, age, gender, and survival rates. What factors seem to increase survival odds?”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Modeling: </a:t>
            </a:r>
            <a:r>
              <a:rPr lang="en-US" dirty="0"/>
              <a:t>“Build a predictive model using passenger class, gender, and age to predict survival. What features are most influential?”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Pricing Strategy: </a:t>
            </a:r>
            <a:r>
              <a:rPr lang="en-US" dirty="0"/>
              <a:t>“Examine how ticket prices correlate with survival and class. What insights can be drawn regarding pricing strategies for different customer segments?”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Social Influence: </a:t>
            </a:r>
            <a:r>
              <a:rPr lang="en-US" dirty="0"/>
              <a:t>“Compare survival rates by gender and age. How could these findings inform customer service strategies targeting different demographics?”</a:t>
            </a:r>
          </a:p>
        </p:txBody>
      </p:sp>
    </p:spTree>
    <p:extLst>
      <p:ext uri="{BB962C8B-B14F-4D97-AF65-F5344CB8AC3E}">
        <p14:creationId xmlns:p14="http://schemas.microsoft.com/office/powerpoint/2010/main" val="428310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1687-5304-96DE-8D5B-B303455E9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D480-A3C4-5848-1BBA-11A5AFD9C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Promotional/Training Video </a:t>
            </a:r>
          </a:p>
        </p:txBody>
      </p:sp>
    </p:spTree>
    <p:extLst>
      <p:ext uri="{BB962C8B-B14F-4D97-AF65-F5344CB8AC3E}">
        <p14:creationId xmlns:p14="http://schemas.microsoft.com/office/powerpoint/2010/main" val="272477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B0FD2-B50F-7EA1-FC06-06AFEDFCA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B478-D529-961E-264A-F4DCFF9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Production (</a:t>
            </a:r>
            <a:r>
              <a:rPr lang="en-US" dirty="0" err="1"/>
              <a:t>istock</a:t>
            </a:r>
            <a:r>
              <a:rPr lang="en-US" dirty="0"/>
              <a:t> images)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0466-A6E7-789F-3F3C-E01B70094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67372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invideo.io (</a:t>
            </a:r>
            <a:r>
              <a:rPr lang="en-US" dirty="0">
                <a:hlinkClick r:id="rId2"/>
              </a:rPr>
              <a:t>https://invideo.io</a:t>
            </a:r>
            <a:r>
              <a:rPr lang="en-US" dirty="0"/>
              <a:t>)</a:t>
            </a:r>
          </a:p>
          <a:p>
            <a:r>
              <a:rPr lang="en-US" dirty="0"/>
              <a:t>One of first platforms to leverage user inputs to craft videos with </a:t>
            </a:r>
            <a:r>
              <a:rPr lang="en-US" dirty="0" err="1"/>
              <a:t>istock</a:t>
            </a:r>
            <a:r>
              <a:rPr lang="en-US" dirty="0"/>
              <a:t> pictures/videos (royalty free).</a:t>
            </a:r>
          </a:p>
          <a:p>
            <a:r>
              <a:rPr lang="en-US" dirty="0"/>
              <a:t>Prompt interface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7953C-0EAE-761A-C8B4-ED008F17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896" y="3707474"/>
            <a:ext cx="6742452" cy="24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88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EC5B-4ABB-7E03-DC61-8024482C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2E42-7CFD-8549-4421-7D18BB77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AI Video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64B7A-BD5A-C6B9-72AD-AC6313BB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6737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Video in Practice Questions:</a:t>
            </a:r>
          </a:p>
          <a:p>
            <a:r>
              <a:rPr lang="en-US" dirty="0"/>
              <a:t>How do you think AI-generated video can enhance customer engagement and communication in business operations?</a:t>
            </a:r>
          </a:p>
          <a:p>
            <a:r>
              <a:rPr lang="en-US" dirty="0"/>
              <a:t>What challenges or ethical considerations do you anticipate when integrating AI-generated videos into your marketing/training practices?</a:t>
            </a:r>
          </a:p>
          <a:p>
            <a:r>
              <a:rPr lang="en-US" dirty="0"/>
              <a:t>In what ways could AI-generated videos streamline content creation for your teams, and what impact might this have on the creative process?</a:t>
            </a:r>
          </a:p>
        </p:txBody>
      </p:sp>
    </p:spTree>
    <p:extLst>
      <p:ext uri="{BB962C8B-B14F-4D97-AF65-F5344CB8AC3E}">
        <p14:creationId xmlns:p14="http://schemas.microsoft.com/office/powerpoint/2010/main" val="305700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9A93-3A93-A706-EBF4-64FC3067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Next Grammy</a:t>
            </a:r>
          </a:p>
        </p:txBody>
      </p:sp>
    </p:spTree>
    <p:extLst>
      <p:ext uri="{BB962C8B-B14F-4D97-AF65-F5344CB8AC3E}">
        <p14:creationId xmlns:p14="http://schemas.microsoft.com/office/powerpoint/2010/main" val="212269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A9BE-9842-FA42-D740-9F7A8E429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D5D5-69D6-066E-D3D2-7EC2BF48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Musical Arts…Digitalized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D6F9-FD25-4705-7434-6C5EFBDDE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Suno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https://suno.com</a:t>
            </a:r>
            <a:r>
              <a:rPr lang="en-US" dirty="0"/>
              <a:t>)</a:t>
            </a:r>
          </a:p>
          <a:p>
            <a:r>
              <a:rPr lang="en-US" dirty="0"/>
              <a:t>Currently in legal dispute over copyright…admitted to training models on artist’s music but has a strong defense as to all AI generated music is not a duplicate of an artist.</a:t>
            </a:r>
          </a:p>
          <a:p>
            <a:r>
              <a:rPr lang="en-US" dirty="0"/>
              <a:t>Prompt interface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B29E6-D05D-F108-7CA7-5158A22B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00" y="4473185"/>
            <a:ext cx="5210187" cy="170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3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FA2B-8E84-3D5C-ADFF-900A0978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6D64-E511-6CC2-57D0-7C4454C3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AI Music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8CEA-7FAF-26FC-79F0-698397BB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Music in Practice Questions:</a:t>
            </a:r>
          </a:p>
          <a:p>
            <a:r>
              <a:rPr lang="en-US" dirty="0"/>
              <a:t>How do you think AI-generated music could impact creative industries, such as marketing, advertising, or content creation?</a:t>
            </a:r>
          </a:p>
          <a:p>
            <a:r>
              <a:rPr lang="en-US" dirty="0"/>
              <a:t>What role do you think AI-generated music could play in enhancing user experience, such as apps, games, or virtual environments?</a:t>
            </a:r>
          </a:p>
          <a:p>
            <a:r>
              <a:rPr lang="en-US" dirty="0"/>
              <a:t>What ethical concerns or challenges might arise when using AI-generated music in professional settings i.e. copyright, ownership, and artistic credit?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51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C2A9F-3F27-AF7B-5D81-42006539E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F7A8-254D-49CD-6968-82BE3C3D7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Almost finished</a:t>
            </a:r>
          </a:p>
        </p:txBody>
      </p:sp>
    </p:spTree>
    <p:extLst>
      <p:ext uri="{BB962C8B-B14F-4D97-AF65-F5344CB8AC3E}">
        <p14:creationId xmlns:p14="http://schemas.microsoft.com/office/powerpoint/2010/main" val="324297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5916-E7AF-31B8-A01E-484BC8CA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and Useful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2AF4-1CAA-8BCE-656C-78F220C3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Short Discussion on LLM Tools</a:t>
            </a:r>
          </a:p>
          <a:p>
            <a:r>
              <a:rPr lang="en-US" dirty="0"/>
              <a:t>Analyzing Wichita Riverfest 2024* (</a:t>
            </a:r>
            <a:r>
              <a:rPr lang="en-US" dirty="0">
                <a:hlinkClick r:id="rId2"/>
              </a:rPr>
              <a:t>https://chatgpt.com/</a:t>
            </a:r>
            <a:r>
              <a:rPr lang="en-US" dirty="0"/>
              <a:t>)</a:t>
            </a:r>
          </a:p>
          <a:p>
            <a:r>
              <a:rPr lang="en-US" dirty="0"/>
              <a:t>Analyzing Titanic Data (</a:t>
            </a:r>
            <a:r>
              <a:rPr lang="en-US" dirty="0">
                <a:hlinkClick r:id="rId2"/>
              </a:rPr>
              <a:t>https://chatgpt.com</a:t>
            </a:r>
            <a:r>
              <a:rPr lang="en-US" dirty="0"/>
              <a:t>) </a:t>
            </a:r>
          </a:p>
          <a:p>
            <a:r>
              <a:rPr lang="en-US" dirty="0"/>
              <a:t>Promotional/Training Videos (</a:t>
            </a:r>
            <a:r>
              <a:rPr lang="en-US" dirty="0">
                <a:hlinkClick r:id="rId3"/>
              </a:rPr>
              <a:t>https://invideo.io</a:t>
            </a:r>
            <a:r>
              <a:rPr lang="en-US" dirty="0"/>
              <a:t>) </a:t>
            </a:r>
          </a:p>
          <a:p>
            <a:r>
              <a:rPr lang="en-US" dirty="0"/>
              <a:t>Copyright Your Own Music (</a:t>
            </a:r>
            <a:r>
              <a:rPr lang="en-US" dirty="0">
                <a:hlinkClick r:id="rId4"/>
              </a:rPr>
              <a:t>https://suno.com</a:t>
            </a:r>
            <a:r>
              <a:rPr lang="en-US" dirty="0"/>
              <a:t>)</a:t>
            </a:r>
          </a:p>
          <a:p>
            <a:r>
              <a:rPr lang="en-US" dirty="0"/>
              <a:t>Time Permitting…Tex-Mex Restaurant Decision</a:t>
            </a:r>
          </a:p>
          <a:p>
            <a:pPr lvl="1"/>
            <a:r>
              <a:rPr lang="en-US" dirty="0"/>
              <a:t>Brief Data Collection (</a:t>
            </a:r>
            <a:r>
              <a:rPr lang="en-US" dirty="0">
                <a:hlinkClick r:id="rId5"/>
              </a:rPr>
              <a:t>https://www.socrative.com/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Analyze/Interpret/Visualize in ChatGPT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*Fictious Data</a:t>
            </a:r>
          </a:p>
        </p:txBody>
      </p:sp>
    </p:spTree>
    <p:extLst>
      <p:ext uri="{BB962C8B-B14F-4D97-AF65-F5344CB8AC3E}">
        <p14:creationId xmlns:p14="http://schemas.microsoft.com/office/powerpoint/2010/main" val="111875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C9D28-E79C-28B3-DEBB-C0075FA2E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8AAE-9C7D-76B5-B469-FC038D2B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928E9-5434-3221-E3EB-F7B38D302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LLMs were discussed</a:t>
            </a:r>
          </a:p>
          <a:p>
            <a:r>
              <a:rPr lang="en-US" dirty="0"/>
              <a:t>We analyzed two data files (must be CSV)</a:t>
            </a:r>
          </a:p>
          <a:p>
            <a:r>
              <a:rPr lang="en-US" dirty="0"/>
              <a:t>Demonstrated how to make a video</a:t>
            </a:r>
          </a:p>
          <a:p>
            <a:r>
              <a:rPr lang="en-US" dirty="0"/>
              <a:t>Showcased music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92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30CD5-46C8-2D9C-F7FA-AE12D50E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A4CB-769A-12E6-7C7C-4A997FC36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folks!</a:t>
            </a:r>
          </a:p>
        </p:txBody>
      </p:sp>
    </p:spTree>
    <p:extLst>
      <p:ext uri="{BB962C8B-B14F-4D97-AF65-F5344CB8AC3E}">
        <p14:creationId xmlns:p14="http://schemas.microsoft.com/office/powerpoint/2010/main" val="102585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017F0-BA35-8978-0FEA-E51C8A2BD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E027-AE78-19DF-EB6A-3E67A9A5C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Questions?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Me: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justin.keeler@wichita.edu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86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A49F-AFC0-9E3F-C2D6-F8C8F3EB4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Begin…</a:t>
            </a:r>
          </a:p>
        </p:txBody>
      </p:sp>
    </p:spTree>
    <p:extLst>
      <p:ext uri="{BB962C8B-B14F-4D97-AF65-F5344CB8AC3E}">
        <p14:creationId xmlns:p14="http://schemas.microsoft.com/office/powerpoint/2010/main" val="4907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9619-2B1A-056A-508C-5EC76EE7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FA2-B27C-B1E3-E546-E37E01220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673722" cy="4351338"/>
          </a:xfrm>
        </p:spPr>
        <p:txBody>
          <a:bodyPr/>
          <a:lstStyle/>
          <a:p>
            <a:r>
              <a:rPr lang="en-US" dirty="0"/>
              <a:t>OpenAI’s ChatGPT (</a:t>
            </a:r>
            <a:r>
              <a:rPr lang="en-US" dirty="0">
                <a:hlinkClick r:id="rId2"/>
              </a:rPr>
              <a:t>https://chatgpt.com/</a:t>
            </a:r>
            <a:r>
              <a:rPr lang="en-US" dirty="0"/>
              <a:t>)</a:t>
            </a:r>
          </a:p>
          <a:p>
            <a:r>
              <a:rPr lang="en-US" dirty="0" err="1"/>
              <a:t>Anthropic’s</a:t>
            </a:r>
            <a:r>
              <a:rPr lang="en-US" dirty="0"/>
              <a:t> Claude 3.5 (</a:t>
            </a:r>
            <a:r>
              <a:rPr lang="en-US" dirty="0">
                <a:hlinkClick r:id="rId3"/>
              </a:rPr>
              <a:t>https://www.anthropic.com/claude</a:t>
            </a:r>
            <a:r>
              <a:rPr lang="en-US" dirty="0"/>
              <a:t>)</a:t>
            </a:r>
          </a:p>
          <a:p>
            <a:r>
              <a:rPr lang="en-US" dirty="0"/>
              <a:t>Google’s Gemini (</a:t>
            </a:r>
            <a:r>
              <a:rPr lang="en-US" dirty="0">
                <a:hlinkClick r:id="rId4"/>
              </a:rPr>
              <a:t>https://gemini.google.com/app</a:t>
            </a:r>
            <a:r>
              <a:rPr lang="en-US" dirty="0"/>
              <a:t>)</a:t>
            </a:r>
          </a:p>
          <a:p>
            <a:r>
              <a:rPr lang="en-US" dirty="0"/>
              <a:t>Microsoft’s Copilot (</a:t>
            </a:r>
            <a:r>
              <a:rPr lang="en-US" dirty="0">
                <a:hlinkClick r:id="rId5"/>
              </a:rPr>
              <a:t>https://copilot.microsoft.com/</a:t>
            </a:r>
            <a:r>
              <a:rPr lang="en-US" dirty="0"/>
              <a:t>) </a:t>
            </a:r>
          </a:p>
          <a:p>
            <a:r>
              <a:rPr lang="en-US" dirty="0"/>
              <a:t>X’s Grok-2 (</a:t>
            </a:r>
            <a:r>
              <a:rPr lang="en-US" dirty="0">
                <a:hlinkClick r:id="rId6"/>
              </a:rPr>
              <a:t>https://x.ai/</a:t>
            </a:r>
            <a:r>
              <a:rPr lang="en-US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09615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28D-8CCC-5696-0662-82046665A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First Analysis!</a:t>
            </a:r>
          </a:p>
        </p:txBody>
      </p:sp>
    </p:spTree>
    <p:extLst>
      <p:ext uri="{BB962C8B-B14F-4D97-AF65-F5344CB8AC3E}">
        <p14:creationId xmlns:p14="http://schemas.microsoft.com/office/powerpoint/2010/main" val="335548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6F2E-7D30-7071-1B18-412FEE7E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2024 Wichita Riverfest Data*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325A-680E-2F77-D5A4-BD2E723A2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Description: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URL: </a:t>
            </a:r>
            <a:r>
              <a:rPr lang="en-US" dirty="0">
                <a:hlinkClick r:id="rId2"/>
              </a:rPr>
              <a:t>https://bit.ly/aa24-data1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3C765E-22FA-712A-A443-0DCEE3180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09549"/>
              </p:ext>
            </p:extLst>
          </p:nvPr>
        </p:nvGraphicFramePr>
        <p:xfrm>
          <a:off x="4885507" y="1847721"/>
          <a:ext cx="5519736" cy="3447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9868">
                  <a:extLst>
                    <a:ext uri="{9D8B030D-6E8A-4147-A177-3AD203B41FA5}">
                      <a16:colId xmlns:a16="http://schemas.microsoft.com/office/drawing/2014/main" val="1556622713"/>
                    </a:ext>
                  </a:extLst>
                </a:gridCol>
                <a:gridCol w="2759868">
                  <a:extLst>
                    <a:ext uri="{9D8B030D-6E8A-4147-A177-3AD203B41FA5}">
                      <a16:colId xmlns:a16="http://schemas.microsoft.com/office/drawing/2014/main" val="2276669319"/>
                    </a:ext>
                  </a:extLst>
                </a:gridCol>
              </a:tblGrid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beer_drinking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 = No beer drinking, Lite = 1-2 beers, Heavy = 8-10 beers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294260829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ticket_purchases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 of tickets purchased for rides at the festival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18789909"/>
                  </a:ext>
                </a:extLst>
              </a:tr>
              <a:tr h="218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food_purchases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Dollar amount spent on food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719701458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festival_attendance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 of days attended from May 31, 2024 to June 8, 2024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806546941"/>
                  </a:ext>
                </a:extLst>
              </a:tr>
              <a:tr h="19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concert_attendance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 of concerts attended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152942691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ess_social_connectedness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Continuous, higher = increased social connectedness (0-1)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637935034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ess_social_enjoyment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Continuous, higher = increased social enjoyment (0-1)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2844820507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ess_shared_experience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Continuous, higher = increased shared experience (0-1)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039880504"/>
                  </a:ext>
                </a:extLst>
              </a:tr>
              <a:tr h="19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gender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Male, Female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42697499"/>
                  </a:ext>
                </a:extLst>
              </a:tr>
              <a:tr h="19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8640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506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0D44-50FB-896E-EE08-F94875B1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64BF-6D2E-7A54-12D7-F228EC05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Applied Practice Questions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A8B2A-35D1-184C-7E56-C0913B50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Engagement: </a:t>
            </a:r>
            <a:r>
              <a:rPr lang="en-US" dirty="0"/>
              <a:t>What factors (age, gender, festival attendance) influence how much customers spend on tickets and food at concerts?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Market Segmentation: </a:t>
            </a:r>
            <a:r>
              <a:rPr lang="en-US" dirty="0"/>
              <a:t>How can you segment concert attendees based on beer consumption, social enjoyment, and festival participation?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Sales Optimization: </a:t>
            </a:r>
            <a:r>
              <a:rPr lang="en-US" dirty="0"/>
              <a:t>Which age group spends the most on food and beverages at events, and how can promotions be tailored to this group?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Loyalty: </a:t>
            </a:r>
            <a:r>
              <a:rPr lang="en-US" dirty="0"/>
              <a:t>Does higher social enjoyment at festivals correlate with repeat attendance?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Demographic Insights: </a:t>
            </a:r>
            <a:r>
              <a:rPr lang="en-US" dirty="0"/>
              <a:t>How do gender and age affect beer drinking habits at concerts?</a:t>
            </a:r>
          </a:p>
        </p:txBody>
      </p:sp>
    </p:spTree>
    <p:extLst>
      <p:ext uri="{BB962C8B-B14F-4D97-AF65-F5344CB8AC3E}">
        <p14:creationId xmlns:p14="http://schemas.microsoft.com/office/powerpoint/2010/main" val="156148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36E1-2FDB-CC53-D9E3-CF335561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C6F9-5015-6256-F672-8D9A7FF1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Recommend/Suggested AI Prompting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C86333-4AFD-88F7-6C87-54ACFD849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Engagement: “</a:t>
            </a:r>
            <a:r>
              <a:rPr lang="en-US" dirty="0"/>
              <a:t>Analyze spending on tickets and food by age, gender, and festival attendance.”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Market Segmentation: </a:t>
            </a:r>
            <a:r>
              <a:rPr lang="en-US" dirty="0"/>
              <a:t>“Group attendees by beer consumption, social enjoyment, and festival participation. What are the patterns?”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Sales Optimization: </a:t>
            </a:r>
            <a:r>
              <a:rPr lang="en-US" dirty="0"/>
              <a:t>“Examine which age group spends the most on food/beverages. What promotions could target them?”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Loyalty: </a:t>
            </a:r>
            <a:r>
              <a:rPr lang="en-US" dirty="0"/>
              <a:t>“Investigate whether higher social enjoyment at festivals correlates with repeat attendance.”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Demographic Insights: </a:t>
            </a:r>
            <a:r>
              <a:rPr lang="en-US" dirty="0"/>
              <a:t>“Compare beer drinking habits by age and gender to understand key demographic trends.”</a:t>
            </a:r>
          </a:p>
        </p:txBody>
      </p:sp>
    </p:spTree>
    <p:extLst>
      <p:ext uri="{BB962C8B-B14F-4D97-AF65-F5344CB8AC3E}">
        <p14:creationId xmlns:p14="http://schemas.microsoft.com/office/powerpoint/2010/main" val="231592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CAD07-5DA7-3683-348C-A0FB13A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78B3-7396-B042-CAB3-4B980276D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Second Analysis!</a:t>
            </a:r>
          </a:p>
        </p:txBody>
      </p:sp>
    </p:spTree>
    <p:extLst>
      <p:ext uri="{BB962C8B-B14F-4D97-AF65-F5344CB8AC3E}">
        <p14:creationId xmlns:p14="http://schemas.microsoft.com/office/powerpoint/2010/main" val="225395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1179</Words>
  <Application>Microsoft Office PowerPoint</Application>
  <PresentationFormat>Widescreen</PresentationFormat>
  <Paragraphs>146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Data in Action:  AI Tools &amp; Practical Demos</vt:lpstr>
      <vt:lpstr>Simple and Useful Applications</vt:lpstr>
      <vt:lpstr>Let’s Begin…</vt:lpstr>
      <vt:lpstr>LLM Tools</vt:lpstr>
      <vt:lpstr>Our First Analysis!</vt:lpstr>
      <vt:lpstr>2024 Wichita Riverfest Data*</vt:lpstr>
      <vt:lpstr>Applied Practice Questions</vt:lpstr>
      <vt:lpstr>Recommend/Suggested AI Prompting</vt:lpstr>
      <vt:lpstr>Our Second Analysis!</vt:lpstr>
      <vt:lpstr>Titanic Data</vt:lpstr>
      <vt:lpstr>Applied Practice Questions</vt:lpstr>
      <vt:lpstr>Recommend/Suggested AI Prompting</vt:lpstr>
      <vt:lpstr>Promotional/Training Video </vt:lpstr>
      <vt:lpstr>Video Production (istock images)</vt:lpstr>
      <vt:lpstr>Applying AI Video in Practice</vt:lpstr>
      <vt:lpstr>The Next Grammy</vt:lpstr>
      <vt:lpstr>The Musical Arts…Digitalized or Not?</vt:lpstr>
      <vt:lpstr>Applying AI Music in Practice</vt:lpstr>
      <vt:lpstr>Almost finished</vt:lpstr>
      <vt:lpstr>In summary…</vt:lpstr>
      <vt:lpstr>That’s all folks!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Susan Schrader</dc:creator>
  <cp:lastModifiedBy>Justin Keeler</cp:lastModifiedBy>
  <cp:revision>7</cp:revision>
  <dcterms:created xsi:type="dcterms:W3CDTF">2022-08-29T16:14:38Z</dcterms:created>
  <dcterms:modified xsi:type="dcterms:W3CDTF">2024-10-03T00:01:57Z</dcterms:modified>
</cp:coreProperties>
</file>